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5445" autoAdjust="0"/>
  </p:normalViewPr>
  <p:slideViewPr>
    <p:cSldViewPr snapToGrid="0">
      <p:cViewPr varScale="1">
        <p:scale>
          <a:sx n="60" d="100"/>
          <a:sy n="60" d="100"/>
        </p:scale>
        <p:origin x="74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918C3C-2302-4514-B76C-7445A608D63F}" type="datetimeFigureOut">
              <a:rPr lang="en-US" smtClean="0"/>
              <a:t>7/28/2025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336EBD-4B10-45BB-A4A9-7DEFB350716D}" type="slidenum">
              <a:rPr lang="en-US" smtClean="0"/>
              <a:t>‹#›</a:t>
            </a:fld>
            <a:endParaRPr lang="en-US"/>
          </a:p>
        </p:txBody>
      </p:sp>
    </p:spTree>
    <p:extLst>
      <p:ext uri="{BB962C8B-B14F-4D97-AF65-F5344CB8AC3E}">
        <p14:creationId xmlns:p14="http://schemas.microsoft.com/office/powerpoint/2010/main" val="3922727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purpose of the plagues was to make Pharaoh and the Egyptians see that the God of Israel was stronger than the gods of Egypt. The plagues were ten in number and distributed over about a year. With the exception of the first and the last they were natural phenomena common to Egypt, the miraculous thing being that they came and went at the command of God and were of great severity as judgments against the gods of Egypt</a:t>
            </a:r>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3</a:t>
            </a:fld>
            <a:endParaRPr lang="en-US"/>
          </a:p>
        </p:txBody>
      </p:sp>
    </p:spTree>
    <p:extLst>
      <p:ext uri="{BB962C8B-B14F-4D97-AF65-F5344CB8AC3E}">
        <p14:creationId xmlns:p14="http://schemas.microsoft.com/office/powerpoint/2010/main" val="3411972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Pharaoh again refused, and practically said, the service of God is a waste of time. He then increased the children of Israel's burdens. But when after the first three plagues there came the plague of flies upon the Egyptians only, Pharaoh thought it was time to compromise, so he sent for Moses and said, “Go ye, sacrifice to your God in the land.” (</a:t>
            </a:r>
            <a:r>
              <a:rPr lang="en-US" sz="1200" kern="1200" dirty="0" err="1">
                <a:solidFill>
                  <a:schemeClr val="tx1"/>
                </a:solidFill>
                <a:effectLst/>
                <a:latin typeface="+mn-lt"/>
                <a:ea typeface="+mn-ea"/>
                <a:cs typeface="+mn-cs"/>
              </a:rPr>
              <a:t>Exod</a:t>
            </a:r>
            <a:r>
              <a:rPr lang="en-US" sz="1200" kern="1200" dirty="0">
                <a:solidFill>
                  <a:schemeClr val="tx1"/>
                </a:solidFill>
                <a:effectLst/>
                <a:latin typeface="+mn-lt"/>
                <a:ea typeface="+mn-ea"/>
                <a:cs typeface="+mn-cs"/>
              </a:rPr>
              <a:t> 8:25).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6</a:t>
            </a:fld>
            <a:endParaRPr lang="en-US"/>
          </a:p>
        </p:txBody>
      </p:sp>
    </p:spTree>
    <p:extLst>
      <p:ext uri="{BB962C8B-B14F-4D97-AF65-F5344CB8AC3E}">
        <p14:creationId xmlns:p14="http://schemas.microsoft.com/office/powerpoint/2010/main" val="1959922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Pharaoh’s advice had been followed the children of Israel would never have left Egypt.</a:t>
            </a:r>
          </a:p>
          <a:p>
            <a:r>
              <a:rPr lang="en-US" sz="1200" kern="1200" dirty="0">
                <a:solidFill>
                  <a:schemeClr val="tx1"/>
                </a:solidFill>
                <a:effectLst/>
                <a:latin typeface="+mn-lt"/>
                <a:ea typeface="+mn-ea"/>
                <a:cs typeface="+mn-cs"/>
              </a:rPr>
              <a:t>To it Moses replied, “It is not meet so to do; for we shall sacrifice the ‘abomination of the Egyptians’ to the Lord our God . . . and they will stone us” </a:t>
            </a:r>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8</a:t>
            </a:fld>
            <a:endParaRPr lang="en-US"/>
          </a:p>
        </p:txBody>
      </p:sp>
    </p:spTree>
    <p:extLst>
      <p:ext uri="{BB962C8B-B14F-4D97-AF65-F5344CB8AC3E}">
        <p14:creationId xmlns:p14="http://schemas.microsoft.com/office/powerpoint/2010/main" val="1729975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9</a:t>
            </a:fld>
            <a:endParaRPr lang="en-US"/>
          </a:p>
        </p:txBody>
      </p:sp>
    </p:spTree>
    <p:extLst>
      <p:ext uri="{BB962C8B-B14F-4D97-AF65-F5344CB8AC3E}">
        <p14:creationId xmlns:p14="http://schemas.microsoft.com/office/powerpoint/2010/main" val="4090507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lesson is, stand your ground, do not give in, and Satan will begin to bargain for a compromise. This second proposition or compromise is more dangerous than the first, for Pharaoh knew it would be easy to get Israel back if they did not go very far away. So Satan says, “Yes, become a professing Christian, join the Church, but do not go very far away, observe the Sabbath , but the rest of the week be back in Egypt (the World) enjoying its pleasures.” </a:t>
            </a:r>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12</a:t>
            </a:fld>
            <a:endParaRPr lang="en-US"/>
          </a:p>
        </p:txBody>
      </p:sp>
    </p:spTree>
    <p:extLst>
      <p:ext uri="{BB962C8B-B14F-4D97-AF65-F5344CB8AC3E}">
        <p14:creationId xmlns:p14="http://schemas.microsoft.com/office/powerpoint/2010/main" val="1403026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Then Pharaoh’s servants said unto him, “How long shall this man Moses be a snare unto us?...knowest thou not yet that Egypt is destroyed?” (</a:t>
            </a:r>
            <a:r>
              <a:rPr lang="en-US" sz="1200" kern="1200" dirty="0" err="1">
                <a:solidFill>
                  <a:schemeClr val="tx1"/>
                </a:solidFill>
                <a:effectLst/>
                <a:latin typeface="+mn-lt"/>
                <a:ea typeface="+mn-ea"/>
                <a:cs typeface="+mn-cs"/>
              </a:rPr>
              <a:t>Exod</a:t>
            </a:r>
            <a:r>
              <a:rPr lang="en-US" sz="1200" kern="1200" dirty="0">
                <a:solidFill>
                  <a:schemeClr val="tx1"/>
                </a:solidFill>
                <a:effectLst/>
                <a:latin typeface="+mn-lt"/>
                <a:ea typeface="+mn-ea"/>
                <a:cs typeface="+mn-cs"/>
              </a:rPr>
              <a:t> 10:7). Then Pharaoh sent for Moses and Aaron and said unto them “Go, serve the Lord your God, but who are they that shall go?” And Moses said, “We will go with our young, and with our old, with our sons and with our daughters, with our flocks and with our herds will we go; for we must hold a feast unto the lord” (</a:t>
            </a:r>
            <a:r>
              <a:rPr lang="en-US" sz="1200" kern="1200" dirty="0" err="1">
                <a:solidFill>
                  <a:schemeClr val="tx1"/>
                </a:solidFill>
                <a:effectLst/>
                <a:latin typeface="+mn-lt"/>
                <a:ea typeface="+mn-ea"/>
                <a:cs typeface="+mn-cs"/>
              </a:rPr>
              <a:t>Exod</a:t>
            </a:r>
            <a:r>
              <a:rPr lang="en-US" sz="1200" kern="1200" dirty="0">
                <a:solidFill>
                  <a:schemeClr val="tx1"/>
                </a:solidFill>
                <a:effectLst/>
                <a:latin typeface="+mn-lt"/>
                <a:ea typeface="+mn-ea"/>
                <a:cs typeface="+mn-cs"/>
              </a:rPr>
              <a:t> 10:9). They needed their flocks and herds for sacrifices. But Pharaoh said, "Not so; go now ye that are men." Pharaoh knew that if the men left their loved ones in Egypt it would not be long before they would be back.</a:t>
            </a:r>
          </a:p>
          <a:p>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15</a:t>
            </a:fld>
            <a:endParaRPr lang="en-US"/>
          </a:p>
        </p:txBody>
      </p:sp>
    </p:spTree>
    <p:extLst>
      <p:ext uri="{BB962C8B-B14F-4D97-AF65-F5344CB8AC3E}">
        <p14:creationId xmlns:p14="http://schemas.microsoft.com/office/powerpoint/2010/main" val="1369554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That is what Satan tries to do with the sinner. It is Satan's "taskmasters" who make the sinner sweat in hard bondage. However hard Satan's taskmasters will make us sweat, we will not give up because we know we have already won the victory in Christ Jesus.</a:t>
            </a:r>
          </a:p>
          <a:p>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19</a:t>
            </a:fld>
            <a:endParaRPr lang="en-US"/>
          </a:p>
        </p:txBody>
      </p:sp>
    </p:spTree>
    <p:extLst>
      <p:ext uri="{BB962C8B-B14F-4D97-AF65-F5344CB8AC3E}">
        <p14:creationId xmlns:p14="http://schemas.microsoft.com/office/powerpoint/2010/main" val="2707928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are homeward bound and we will not turn back. We will support each other, we will encourage each other, we will hold each other’s hand so that we can all make it together to our fatherland.</a:t>
            </a:r>
          </a:p>
          <a:p>
            <a:endParaRPr lang="en-US" dirty="0"/>
          </a:p>
        </p:txBody>
      </p:sp>
      <p:sp>
        <p:nvSpPr>
          <p:cNvPr id="4" name="Slide Number Placeholder 3"/>
          <p:cNvSpPr>
            <a:spLocks noGrp="1"/>
          </p:cNvSpPr>
          <p:nvPr>
            <p:ph type="sldNum" sz="quarter" idx="5"/>
          </p:nvPr>
        </p:nvSpPr>
        <p:spPr/>
        <p:txBody>
          <a:bodyPr/>
          <a:lstStyle/>
          <a:p>
            <a:fld id="{CC336EBD-4B10-45BB-A4A9-7DEFB350716D}" type="slidenum">
              <a:rPr lang="en-US" smtClean="0"/>
              <a:t>23</a:t>
            </a:fld>
            <a:endParaRPr lang="en-US"/>
          </a:p>
        </p:txBody>
      </p:sp>
    </p:spTree>
    <p:extLst>
      <p:ext uri="{BB962C8B-B14F-4D97-AF65-F5344CB8AC3E}">
        <p14:creationId xmlns:p14="http://schemas.microsoft.com/office/powerpoint/2010/main" val="194380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65873-4616-DEF2-835A-195A7E6C52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5AA866-4B7C-CB2C-DE66-DA8C06AA6F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D6DB8F-4C0C-7506-D73B-376AC9F59D3D}"/>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8A93D820-6195-A59C-5BE4-34A0F6F954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7F6D2-71BC-1F48-2C6B-042DD8E65760}"/>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3960423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D368-4D39-5CCE-4B8A-A526D210D9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A54BF9-CB8F-921B-514B-F7B7B6AFC5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D8A8A-542E-AF56-1119-AE6D66C9686A}"/>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6A608AE8-0CF4-8B0C-FC6B-73ECD0E4C0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E23F7-5C55-DC67-B850-640A72734D76}"/>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3778406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DE7F18-5F75-6B1B-A93A-3746FE509AE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81642E-0A21-0774-DE70-E40947E0B4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FB8BAA-E793-4B55-8DE6-A0034D70AF42}"/>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4A813F18-5593-E6B0-933A-27AC7E50AB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2330B4-EB28-DE93-2D79-26C2D838AE1C}"/>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23838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1C6E4-2E13-FA2B-D062-E480435335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33ED74-0180-C937-20DD-A2BF9C74D9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E1DD2-28A4-64C1-FE3A-0211D497F96B}"/>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BDD9D73E-9807-B659-D2DE-259BEF9413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16E222-D4E9-778C-65AF-74367EAD7A29}"/>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4130247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BA64-B4E9-A921-FE53-10AA2AB184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4BD864-FD63-9AEB-4841-A8B73E54B14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DDE162-C99F-F1F5-7C1A-ABF02A4AFF76}"/>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503C6F9F-8ADF-BBFF-F730-6C8B5E74FA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3B8AB5-E23E-787C-ACF3-3878C211C21E}"/>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2321240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2C69C-7DE3-091C-A370-AB60D7F0FC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14027E-CA32-BFC9-E4D6-EC6EB1774E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1F9CF60-2C8F-88B6-B65C-F3133E5343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2564E8-B2EC-8ED4-60DC-FB58E3BD1327}"/>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6" name="Footer Placeholder 5">
            <a:extLst>
              <a:ext uri="{FF2B5EF4-FFF2-40B4-BE49-F238E27FC236}">
                <a16:creationId xmlns:a16="http://schemas.microsoft.com/office/drawing/2014/main" id="{523AAE03-7742-C833-479B-C73D79810E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74BD44-EAAA-7C21-255A-3FECFBBE059D}"/>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622473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A140D-FC30-FD75-B009-DB93392172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BE2702-8B18-545C-70B1-5B111562C7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0E9D4A-0E7F-1366-4721-EBD0A625C7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5EC0BF-D4B0-196A-8DFF-F95C927610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D75970-4BCA-783B-6ADE-5C83757B1B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124BAD-E53E-DF81-F9DA-BC7B9B24A163}"/>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8" name="Footer Placeholder 7">
            <a:extLst>
              <a:ext uri="{FF2B5EF4-FFF2-40B4-BE49-F238E27FC236}">
                <a16:creationId xmlns:a16="http://schemas.microsoft.com/office/drawing/2014/main" id="{A89C8940-CE12-7FCE-648B-41E19D90DE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A3E8A7-26C8-B4D6-6FDD-2897F91CFD12}"/>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3345479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F759C-D816-09A6-B4F5-7FAD9AFAF6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06365D3-7756-427F-803A-78588C423B6A}"/>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4" name="Footer Placeholder 3">
            <a:extLst>
              <a:ext uri="{FF2B5EF4-FFF2-40B4-BE49-F238E27FC236}">
                <a16:creationId xmlns:a16="http://schemas.microsoft.com/office/drawing/2014/main" id="{7532CFCA-5924-ADB3-1A9F-3EFFD415F7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219D77-5C09-6E2E-C9A9-C98E84BDFC9B}"/>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319582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D9A9D4-BD5C-C219-0C63-A4036405F745}"/>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3" name="Footer Placeholder 2">
            <a:extLst>
              <a:ext uri="{FF2B5EF4-FFF2-40B4-BE49-F238E27FC236}">
                <a16:creationId xmlns:a16="http://schemas.microsoft.com/office/drawing/2014/main" id="{A08AD7AA-BFB8-8188-1B5F-D55235BE1B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5686BF-8470-B199-1765-69E2E039D6A3}"/>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2356124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B4D17-E2D2-2C8B-A495-6BDF01CD0B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93B421-8EBF-6C82-CC0E-C4843302F4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8D0563-4ADD-1458-F6FA-A161EABA5B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42C72B-0870-B79C-02E2-4BE05DC5245A}"/>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6" name="Footer Placeholder 5">
            <a:extLst>
              <a:ext uri="{FF2B5EF4-FFF2-40B4-BE49-F238E27FC236}">
                <a16:creationId xmlns:a16="http://schemas.microsoft.com/office/drawing/2014/main" id="{05B8AEBE-1323-1B21-1066-CDA8388FD1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095A8-AC37-7378-4788-0C71A39F492E}"/>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1921777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9D18F-5CA5-1AB2-095C-1ECE76BC4B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1A630B-006E-2AB4-62D2-A80EFD58A1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3A9EA4-E2B5-2988-C832-6E8AF5CD31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009DB0-0D68-53C3-B565-2F4C2FF448F3}"/>
              </a:ext>
            </a:extLst>
          </p:cNvPr>
          <p:cNvSpPr>
            <a:spLocks noGrp="1"/>
          </p:cNvSpPr>
          <p:nvPr>
            <p:ph type="dt" sz="half" idx="10"/>
          </p:nvPr>
        </p:nvSpPr>
        <p:spPr/>
        <p:txBody>
          <a:bodyPr/>
          <a:lstStyle/>
          <a:p>
            <a:fld id="{7895FE0A-21CB-4C3A-BD36-60CEEC4A780C}" type="datetimeFigureOut">
              <a:rPr lang="en-US" smtClean="0"/>
              <a:t>7/28/2025</a:t>
            </a:fld>
            <a:endParaRPr lang="en-US"/>
          </a:p>
        </p:txBody>
      </p:sp>
      <p:sp>
        <p:nvSpPr>
          <p:cNvPr id="6" name="Footer Placeholder 5">
            <a:extLst>
              <a:ext uri="{FF2B5EF4-FFF2-40B4-BE49-F238E27FC236}">
                <a16:creationId xmlns:a16="http://schemas.microsoft.com/office/drawing/2014/main" id="{F7FDD080-AD0E-BD14-7D16-9CAE09FC3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B321F-B895-A82B-7E70-6825C34F43FD}"/>
              </a:ext>
            </a:extLst>
          </p:cNvPr>
          <p:cNvSpPr>
            <a:spLocks noGrp="1"/>
          </p:cNvSpPr>
          <p:nvPr>
            <p:ph type="sldNum" sz="quarter" idx="12"/>
          </p:nvPr>
        </p:nvSpPr>
        <p:spPr/>
        <p:txBody>
          <a:bodyPr/>
          <a:lstStyle/>
          <a:p>
            <a:fld id="{F658E6B3-D5E6-4305-86BD-ADD0E2F9D2B3}" type="slidenum">
              <a:rPr lang="en-US" smtClean="0"/>
              <a:t>‹#›</a:t>
            </a:fld>
            <a:endParaRPr lang="en-US"/>
          </a:p>
        </p:txBody>
      </p:sp>
    </p:spTree>
    <p:extLst>
      <p:ext uri="{BB962C8B-B14F-4D97-AF65-F5344CB8AC3E}">
        <p14:creationId xmlns:p14="http://schemas.microsoft.com/office/powerpoint/2010/main" val="3007085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5021AB-B972-D6F8-534C-FD99C6D99C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B47894-7623-81DD-3230-66C0FD20B1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5A6CE7-2CCD-787A-49CA-F94F38E5BF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95FE0A-21CB-4C3A-BD36-60CEEC4A780C}" type="datetimeFigureOut">
              <a:rPr lang="en-US" smtClean="0"/>
              <a:t>7/28/2025</a:t>
            </a:fld>
            <a:endParaRPr lang="en-US"/>
          </a:p>
        </p:txBody>
      </p:sp>
      <p:sp>
        <p:nvSpPr>
          <p:cNvPr id="5" name="Footer Placeholder 4">
            <a:extLst>
              <a:ext uri="{FF2B5EF4-FFF2-40B4-BE49-F238E27FC236}">
                <a16:creationId xmlns:a16="http://schemas.microsoft.com/office/drawing/2014/main" id="{83EEBA44-1FB8-E474-576C-4AE48B059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70BF677-ABC9-7902-B911-3E9829A22E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658E6B3-D5E6-4305-86BD-ADD0E2F9D2B3}" type="slidenum">
              <a:rPr lang="en-US" smtClean="0"/>
              <a:t>‹#›</a:t>
            </a:fld>
            <a:endParaRPr lang="en-US"/>
          </a:p>
        </p:txBody>
      </p:sp>
    </p:spTree>
    <p:extLst>
      <p:ext uri="{BB962C8B-B14F-4D97-AF65-F5344CB8AC3E}">
        <p14:creationId xmlns:p14="http://schemas.microsoft.com/office/powerpoint/2010/main" val="22535601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amily Ministries - South West Ghana Conference Adventist">
            <a:extLst>
              <a:ext uri="{FF2B5EF4-FFF2-40B4-BE49-F238E27FC236}">
                <a16:creationId xmlns:a16="http://schemas.microsoft.com/office/drawing/2014/main" id="{D730EA44-A8C2-E77E-9B1B-71EAC88751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712F4A-8A37-1CF2-8F19-F153D56A0844}"/>
              </a:ext>
            </a:extLst>
          </p:cNvPr>
          <p:cNvSpPr>
            <a:spLocks noGrp="1"/>
          </p:cNvSpPr>
          <p:nvPr>
            <p:ph type="ctrTitle"/>
          </p:nvPr>
        </p:nvSpPr>
        <p:spPr>
          <a:xfrm>
            <a:off x="5442225" y="1272209"/>
            <a:ext cx="6527800" cy="676314"/>
          </a:xfrm>
        </p:spPr>
        <p:txBody>
          <a:bodyPr anchor="t">
            <a:noAutofit/>
          </a:bodyPr>
          <a:lstStyle/>
          <a:p>
            <a:r>
              <a:rPr lang="en-US" b="1" dirty="0"/>
              <a:t>I WILL GO WITH MY FAMILY</a:t>
            </a:r>
            <a:br>
              <a:rPr lang="en-US" b="1" dirty="0"/>
            </a:br>
            <a:r>
              <a:rPr lang="en-US" b="1" dirty="0"/>
              <a:t> </a:t>
            </a:r>
          </a:p>
        </p:txBody>
      </p:sp>
      <p:sp>
        <p:nvSpPr>
          <p:cNvPr id="3" name="Subtitle 2">
            <a:extLst>
              <a:ext uri="{FF2B5EF4-FFF2-40B4-BE49-F238E27FC236}">
                <a16:creationId xmlns:a16="http://schemas.microsoft.com/office/drawing/2014/main" id="{40DEF079-A81F-AF90-7FC4-0715653A9EBB}"/>
              </a:ext>
            </a:extLst>
          </p:cNvPr>
          <p:cNvSpPr>
            <a:spLocks noGrp="1"/>
          </p:cNvSpPr>
          <p:nvPr>
            <p:ph type="subTitle" idx="1"/>
          </p:nvPr>
        </p:nvSpPr>
        <p:spPr>
          <a:xfrm>
            <a:off x="6818243" y="0"/>
            <a:ext cx="5151782" cy="676314"/>
          </a:xfrm>
        </p:spPr>
        <p:txBody>
          <a:bodyPr>
            <a:normAutofit fontScale="92500"/>
          </a:bodyPr>
          <a:lstStyle/>
          <a:p>
            <a:r>
              <a:rPr lang="en-US" sz="3200" b="1" dirty="0">
                <a:solidFill>
                  <a:schemeClr val="tx2">
                    <a:lumMod val="50000"/>
                  </a:schemeClr>
                </a:solidFill>
              </a:rPr>
              <a:t>FAMILYMINISTRIES HOUR</a:t>
            </a:r>
          </a:p>
        </p:txBody>
      </p:sp>
      <p:sp>
        <p:nvSpPr>
          <p:cNvPr id="5" name="TextBox 4">
            <a:extLst>
              <a:ext uri="{FF2B5EF4-FFF2-40B4-BE49-F238E27FC236}">
                <a16:creationId xmlns:a16="http://schemas.microsoft.com/office/drawing/2014/main" id="{2E9BB1AB-D817-91D7-D392-6671058DBDB9}"/>
              </a:ext>
            </a:extLst>
          </p:cNvPr>
          <p:cNvSpPr txBox="1"/>
          <p:nvPr/>
        </p:nvSpPr>
        <p:spPr>
          <a:xfrm>
            <a:off x="7253494" y="2967335"/>
            <a:ext cx="2909680" cy="461665"/>
          </a:xfrm>
          <a:prstGeom prst="rect">
            <a:avLst/>
          </a:prstGeom>
          <a:noFill/>
        </p:spPr>
        <p:txBody>
          <a:bodyPr wrap="square">
            <a:spAutoFit/>
          </a:bodyPr>
          <a:lstStyle/>
          <a:p>
            <a:r>
              <a:rPr lang="en-US" sz="2400" b="1" dirty="0">
                <a:effectLst/>
                <a:latin typeface="Times New Roman" panose="02020603050405020304" pitchFamily="18" charset="0"/>
                <a:ea typeface="Times New Roman" panose="02020603050405020304" pitchFamily="18" charset="0"/>
              </a:rPr>
              <a:t>EXODUS 10:8-11</a:t>
            </a:r>
            <a:endParaRPr lang="en-US" sz="2400" dirty="0"/>
          </a:p>
        </p:txBody>
      </p:sp>
    </p:spTree>
    <p:extLst>
      <p:ext uri="{BB962C8B-B14F-4D97-AF65-F5344CB8AC3E}">
        <p14:creationId xmlns:p14="http://schemas.microsoft.com/office/powerpoint/2010/main" val="29773430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F91209-926D-26E5-EAA3-0D86D0C62EAB}"/>
            </a:ext>
          </a:extLst>
        </p:cNvPr>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F276A9DB-0979-D1CB-9680-8EC29EB4A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Christian worship god together hold hands and hugs warmth in church |  Premium Photo">
            <a:extLst>
              <a:ext uri="{FF2B5EF4-FFF2-40B4-BE49-F238E27FC236}">
                <a16:creationId xmlns:a16="http://schemas.microsoft.com/office/drawing/2014/main" id="{4368611A-5CB1-1AA7-21D7-CE0A2C874D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5871" r="14183"/>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141D9D25-2C25-0325-5F28-3FCA3B5DAF16}"/>
              </a:ext>
            </a:extLst>
          </p:cNvPr>
          <p:cNvSpPr>
            <a:spLocks noGrp="1"/>
          </p:cNvSpPr>
          <p:nvPr>
            <p:ph idx="1"/>
          </p:nvPr>
        </p:nvSpPr>
        <p:spPr>
          <a:xfrm>
            <a:off x="6276210" y="2540001"/>
            <a:ext cx="5753100" cy="3771900"/>
          </a:xfrm>
        </p:spPr>
        <p:txBody>
          <a:bodyPr>
            <a:normAutofit/>
          </a:bodyPr>
          <a:lstStyle/>
          <a:p>
            <a:pPr marL="0" indent="0">
              <a:buNone/>
            </a:pPr>
            <a:r>
              <a:rPr lang="en-US" sz="3200" dirty="0"/>
              <a:t>This compromise means that a one cannot be a Christian and worship God “in the land” without offending the world. </a:t>
            </a:r>
          </a:p>
        </p:txBody>
      </p:sp>
    </p:spTree>
    <p:extLst>
      <p:ext uri="{BB962C8B-B14F-4D97-AF65-F5344CB8AC3E}">
        <p14:creationId xmlns:p14="http://schemas.microsoft.com/office/powerpoint/2010/main" val="9355260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E089A9-A55A-4631-FA61-8A15806AF81D}"/>
              </a:ext>
            </a:extLst>
          </p:cNvPr>
          <p:cNvSpPr>
            <a:spLocks noGrp="1"/>
          </p:cNvSpPr>
          <p:nvPr>
            <p:ph idx="1"/>
          </p:nvPr>
        </p:nvSpPr>
        <p:spPr>
          <a:xfrm>
            <a:off x="215900" y="644196"/>
            <a:ext cx="6413500" cy="5947103"/>
          </a:xfrm>
        </p:spPr>
        <p:txBody>
          <a:bodyPr>
            <a:normAutofit/>
          </a:bodyPr>
          <a:lstStyle/>
          <a:p>
            <a:pPr marL="0" indent="0">
              <a:lnSpc>
                <a:spcPct val="100000"/>
              </a:lnSpc>
              <a:buNone/>
            </a:pPr>
            <a:r>
              <a:rPr lang="en-US" dirty="0"/>
              <a:t>Moses refused to accede to Pharaoh's proposal, and said, “We will go three days' journey into the Wilderness, and sacrifice to the Lord our God, as He shall command us” </a:t>
            </a:r>
            <a:r>
              <a:rPr lang="en-US" b="1" dirty="0"/>
              <a:t>(</a:t>
            </a:r>
            <a:r>
              <a:rPr lang="en-US" b="1" dirty="0" err="1"/>
              <a:t>Exod</a:t>
            </a:r>
            <a:r>
              <a:rPr lang="en-US" b="1" dirty="0"/>
              <a:t> 8:27), </a:t>
            </a:r>
            <a:r>
              <a:rPr lang="en-US" dirty="0"/>
              <a:t>and, because the plague of flies was unendurable, Pharaoh proposed a second compromise.</a:t>
            </a:r>
          </a:p>
          <a:p>
            <a:pPr marL="0" indent="0">
              <a:lnSpc>
                <a:spcPct val="100000"/>
              </a:lnSpc>
              <a:buNone/>
            </a:pPr>
            <a:r>
              <a:rPr lang="en-US" dirty="0"/>
              <a:t> “I will let you go, that ye may sacrifice to the Lord your God in the Wilderness; only ye shall not go ‘very far away’” </a:t>
            </a:r>
            <a:r>
              <a:rPr lang="en-US" b="1" dirty="0"/>
              <a:t>(</a:t>
            </a:r>
            <a:r>
              <a:rPr lang="en-US" b="1" dirty="0" err="1"/>
              <a:t>Exod</a:t>
            </a:r>
            <a:r>
              <a:rPr lang="en-US" b="1" dirty="0"/>
              <a:t> 8:28).</a:t>
            </a:r>
          </a:p>
          <a:p>
            <a:pPr marL="0" indent="0">
              <a:lnSpc>
                <a:spcPct val="100000"/>
              </a:lnSpc>
              <a:buNone/>
            </a:pPr>
            <a:endParaRPr lang="en-US" dirty="0"/>
          </a:p>
          <a:p>
            <a:pPr>
              <a:lnSpc>
                <a:spcPct val="100000"/>
              </a:lnSpc>
            </a:pPr>
            <a:endParaRPr lang="en-US" dirty="0"/>
          </a:p>
        </p:txBody>
      </p:sp>
      <p:pic>
        <p:nvPicPr>
          <p:cNvPr id="11266" name="Picture 2" descr="Portrait of moses ai generated illustration | Premium AI-generated image">
            <a:extLst>
              <a:ext uri="{FF2B5EF4-FFF2-40B4-BE49-F238E27FC236}">
                <a16:creationId xmlns:a16="http://schemas.microsoft.com/office/drawing/2014/main" id="{8C7549A1-3F23-2398-9EF3-BFF93FA3D0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026" r="4028"/>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02624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Stand Your Ground - Plain Bible Teaching">
            <a:extLst>
              <a:ext uri="{FF2B5EF4-FFF2-40B4-BE49-F238E27FC236}">
                <a16:creationId xmlns:a16="http://schemas.microsoft.com/office/drawing/2014/main" id="{54F68AA9-CA9B-CA91-DA60-C74720C786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7387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4AC35A8-A0E4-410E-0E3C-FFDAECFC627B}"/>
              </a:ext>
            </a:extLst>
          </p:cNvPr>
          <p:cNvSpPr>
            <a:spLocks noGrp="1"/>
          </p:cNvSpPr>
          <p:nvPr>
            <p:ph idx="1"/>
          </p:nvPr>
        </p:nvSpPr>
        <p:spPr>
          <a:xfrm>
            <a:off x="457200" y="149225"/>
            <a:ext cx="10515600" cy="4351338"/>
          </a:xfrm>
        </p:spPr>
        <p:txBody>
          <a:bodyPr/>
          <a:lstStyle/>
          <a:p>
            <a:pPr marL="0" indent="0">
              <a:buNone/>
            </a:pPr>
            <a:r>
              <a:rPr lang="en-US" dirty="0"/>
              <a:t>Stand your ground, do not give in, and Satan will begin to bargain for a compromise.</a:t>
            </a:r>
          </a:p>
        </p:txBody>
      </p:sp>
    </p:spTree>
    <p:extLst>
      <p:ext uri="{BB962C8B-B14F-4D97-AF65-F5344CB8AC3E}">
        <p14:creationId xmlns:p14="http://schemas.microsoft.com/office/powerpoint/2010/main" val="3440392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319" name="Rectangle 1331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2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descr="Wilderness Journey | Audio Bible Stories | Kids Corner">
            <a:extLst>
              <a:ext uri="{FF2B5EF4-FFF2-40B4-BE49-F238E27FC236}">
                <a16:creationId xmlns:a16="http://schemas.microsoft.com/office/drawing/2014/main" id="{6A76666D-4F39-9B64-FED7-65FDFDAC0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014" r="26327"/>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6F33C22-2765-A7BE-CF88-123B7B759A17}"/>
              </a:ext>
            </a:extLst>
          </p:cNvPr>
          <p:cNvSpPr>
            <a:spLocks noGrp="1"/>
          </p:cNvSpPr>
          <p:nvPr>
            <p:ph idx="1"/>
          </p:nvPr>
        </p:nvSpPr>
        <p:spPr>
          <a:xfrm>
            <a:off x="209857" y="3071307"/>
            <a:ext cx="5100320" cy="3470716"/>
          </a:xfrm>
        </p:spPr>
        <p:txBody>
          <a:bodyPr>
            <a:normAutofit/>
          </a:bodyPr>
          <a:lstStyle/>
          <a:p>
            <a:pPr marL="0" indent="0">
              <a:buNone/>
            </a:pPr>
            <a:r>
              <a:rPr lang="en-US" sz="2400" dirty="0"/>
              <a:t>How could the children of Israel reach Canaan by going only three days journey into the Wilderness? </a:t>
            </a:r>
          </a:p>
          <a:p>
            <a:pPr marL="0" indent="0">
              <a:buNone/>
            </a:pPr>
            <a:r>
              <a:rPr lang="en-US" sz="2400" dirty="0"/>
              <a:t>“Not very far away” is incompatible with a happy Christian life for it means a vacillating life. Let us beware of the creeping compromises that are gradually finding their way into our churches.</a:t>
            </a:r>
          </a:p>
          <a:p>
            <a:pPr marL="0" indent="0">
              <a:buNone/>
            </a:pPr>
            <a:endParaRPr lang="en-US" sz="2400" dirty="0"/>
          </a:p>
        </p:txBody>
      </p:sp>
    </p:spTree>
    <p:extLst>
      <p:ext uri="{BB962C8B-B14F-4D97-AF65-F5344CB8AC3E}">
        <p14:creationId xmlns:p14="http://schemas.microsoft.com/office/powerpoint/2010/main" val="5002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ow To Create Happy Family Memories In 5 Beautiful Ways">
            <a:extLst>
              <a:ext uri="{FF2B5EF4-FFF2-40B4-BE49-F238E27FC236}">
                <a16:creationId xmlns:a16="http://schemas.microsoft.com/office/drawing/2014/main" id="{D17EB42E-7159-29BA-6C89-B19C41E295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BB2E85-ACBC-F525-020C-60F384F10906}"/>
              </a:ext>
            </a:extLst>
          </p:cNvPr>
          <p:cNvSpPr>
            <a:spLocks noGrp="1"/>
          </p:cNvSpPr>
          <p:nvPr>
            <p:ph type="title"/>
          </p:nvPr>
        </p:nvSpPr>
        <p:spPr>
          <a:xfrm>
            <a:off x="6096000" y="4975225"/>
            <a:ext cx="6121400" cy="1325563"/>
          </a:xfrm>
        </p:spPr>
        <p:txBody>
          <a:bodyPr>
            <a:normAutofit/>
          </a:bodyPr>
          <a:lstStyle/>
          <a:p>
            <a:r>
              <a:rPr lang="en-US" sz="3600" b="1" dirty="0">
                <a:solidFill>
                  <a:schemeClr val="bg1"/>
                </a:solidFill>
                <a:effectLst>
                  <a:outerShdw blurRad="38100" dist="38100" dir="2700000" algn="tl">
                    <a:srgbClr val="000000">
                      <a:alpha val="43137"/>
                    </a:srgbClr>
                  </a:outerShdw>
                </a:effectLst>
              </a:rPr>
              <a:t>WE WILL GO WITH OUR FAMILIES</a:t>
            </a:r>
            <a:endParaRPr lang="en-US" sz="36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006212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485482-9742-D360-C87B-19F35C0FC37A}"/>
              </a:ext>
            </a:extLst>
          </p:cNvPr>
          <p:cNvSpPr>
            <a:spLocks noGrp="1"/>
          </p:cNvSpPr>
          <p:nvPr>
            <p:ph idx="1"/>
          </p:nvPr>
        </p:nvSpPr>
        <p:spPr>
          <a:xfrm>
            <a:off x="215900" y="923528"/>
            <a:ext cx="5308600" cy="4203700"/>
          </a:xfrm>
        </p:spPr>
        <p:txBody>
          <a:bodyPr>
            <a:normAutofit/>
          </a:bodyPr>
          <a:lstStyle/>
          <a:p>
            <a:pPr>
              <a:lnSpc>
                <a:spcPct val="100000"/>
              </a:lnSpc>
            </a:pPr>
            <a:r>
              <a:rPr lang="en-US" sz="3200" dirty="0"/>
              <a:t>Between the second and third compromise there were the Plagues of Murrain, Boils and Hail. </a:t>
            </a:r>
          </a:p>
          <a:p>
            <a:pPr>
              <a:lnSpc>
                <a:spcPct val="100000"/>
              </a:lnSpc>
            </a:pPr>
            <a:r>
              <a:rPr lang="en-US" sz="3200" dirty="0"/>
              <a:t>Exodus 10:7 </a:t>
            </a:r>
          </a:p>
          <a:p>
            <a:pPr>
              <a:lnSpc>
                <a:spcPct val="100000"/>
              </a:lnSpc>
            </a:pPr>
            <a:r>
              <a:rPr lang="en-US" sz="3200" dirty="0"/>
              <a:t>Exodus 10:9</a:t>
            </a:r>
          </a:p>
          <a:p>
            <a:pPr>
              <a:lnSpc>
                <a:spcPct val="100000"/>
              </a:lnSpc>
            </a:pPr>
            <a:endParaRPr lang="en-US" sz="3200" dirty="0"/>
          </a:p>
          <a:p>
            <a:pPr>
              <a:lnSpc>
                <a:spcPct val="100000"/>
              </a:lnSpc>
            </a:pPr>
            <a:endParaRPr lang="en-US" sz="3200" dirty="0"/>
          </a:p>
        </p:txBody>
      </p:sp>
      <p:pic>
        <p:nvPicPr>
          <p:cNvPr id="15362" name="Picture 2" descr="Plagues of Egypt | Middle East And North Africa — Facts and Details">
            <a:extLst>
              <a:ext uri="{FF2B5EF4-FFF2-40B4-BE49-F238E27FC236}">
                <a16:creationId xmlns:a16="http://schemas.microsoft.com/office/drawing/2014/main" id="{8BEB7B19-7D28-F2F1-BD8F-413CE8B5D7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5629" y="444500"/>
            <a:ext cx="6856371" cy="5161757"/>
          </a:xfrm>
          <a:prstGeom prst="rect">
            <a:avLst/>
          </a:prstGeom>
          <a:noFill/>
          <a:effectLst>
            <a:softEdge rad="393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14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91" name="Rectangle 1639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86" name="Picture 2" descr="Why is Christianity the Most Persecuted Religion? - Global Christian Relief">
            <a:extLst>
              <a:ext uri="{FF2B5EF4-FFF2-40B4-BE49-F238E27FC236}">
                <a16:creationId xmlns:a16="http://schemas.microsoft.com/office/drawing/2014/main" id="{B7A50233-FECF-4D5E-2910-1268FB251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647" r="37316"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8C25D49-215D-EDE4-A877-39215B9F2116}"/>
              </a:ext>
            </a:extLst>
          </p:cNvPr>
          <p:cNvSpPr>
            <a:spLocks noGrp="1"/>
          </p:cNvSpPr>
          <p:nvPr>
            <p:ph idx="1"/>
          </p:nvPr>
        </p:nvSpPr>
        <p:spPr>
          <a:xfrm>
            <a:off x="711200" y="1406197"/>
            <a:ext cx="4619621" cy="3843666"/>
          </a:xfrm>
        </p:spPr>
        <p:txBody>
          <a:bodyPr>
            <a:normAutofit fontScale="92500"/>
          </a:bodyPr>
          <a:lstStyle/>
          <a:p>
            <a:pPr marL="0" indent="0">
              <a:lnSpc>
                <a:spcPct val="150000"/>
              </a:lnSpc>
              <a:buNone/>
            </a:pPr>
            <a:r>
              <a:rPr lang="en-US" sz="3200"/>
              <a:t>This compromise means let the older people become Christians if they want to, but do not force religion on the young.</a:t>
            </a:r>
          </a:p>
        </p:txBody>
      </p:sp>
    </p:spTree>
    <p:extLst>
      <p:ext uri="{BB962C8B-B14F-4D97-AF65-F5344CB8AC3E}">
        <p14:creationId xmlns:p14="http://schemas.microsoft.com/office/powerpoint/2010/main" val="30495577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09B14CE1-D393-2CDC-4C9B-A0F4DA05487A}"/>
              </a:ext>
            </a:extLst>
          </p:cNvPr>
          <p:cNvSpPr>
            <a:spLocks noGrp="1"/>
          </p:cNvSpPr>
          <p:nvPr>
            <p:ph idx="1"/>
          </p:nvPr>
        </p:nvSpPr>
        <p:spPr>
          <a:xfrm>
            <a:off x="607726" y="2175329"/>
            <a:ext cx="10568030" cy="2693976"/>
          </a:xfrm>
        </p:spPr>
        <p:txBody>
          <a:bodyPr>
            <a:normAutofit lnSpcReduction="10000"/>
          </a:bodyPr>
          <a:lstStyle/>
          <a:p>
            <a:pPr marL="0" indent="0">
              <a:lnSpc>
                <a:spcPct val="110000"/>
              </a:lnSpc>
              <a:buNone/>
            </a:pPr>
            <a:r>
              <a:rPr lang="en-US" sz="3200">
                <a:solidFill>
                  <a:schemeClr val="tx2"/>
                </a:solidFill>
              </a:rPr>
              <a:t>Be a Christian if you want to, but do not force religion on your wife and children, for it is a personal matter. Let them enjoy their *Egyptian pleasures" and you show no concern as to their salvation. With the offer of this compromise Pharaoh drove Moses and Aaron away.</a:t>
            </a:r>
          </a:p>
          <a:p>
            <a:pPr marL="0" indent="0">
              <a:lnSpc>
                <a:spcPct val="110000"/>
              </a:lnSpc>
              <a:buNone/>
            </a:pPr>
            <a:endParaRPr lang="en-US" sz="320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445703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Why Did Satan Tempt Jesus Christ in the Wilderness? | Christianity.com">
            <a:extLst>
              <a:ext uri="{FF2B5EF4-FFF2-40B4-BE49-F238E27FC236}">
                <a16:creationId xmlns:a16="http://schemas.microsoft.com/office/drawing/2014/main" id="{B4324C1C-B28C-FCFC-3F75-4608D93820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662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D920FC5-F8B9-0E6B-F009-BF8430778139}"/>
              </a:ext>
            </a:extLst>
          </p:cNvPr>
          <p:cNvSpPr>
            <a:spLocks noGrp="1"/>
          </p:cNvSpPr>
          <p:nvPr>
            <p:ph type="title"/>
          </p:nvPr>
        </p:nvSpPr>
        <p:spPr>
          <a:xfrm>
            <a:off x="7073900" y="1774825"/>
            <a:ext cx="5112722" cy="1325563"/>
          </a:xfrm>
        </p:spPr>
        <p:txBody>
          <a:bodyPr/>
          <a:lstStyle/>
          <a:p>
            <a:r>
              <a:rPr lang="en-US" b="1" dirty="0"/>
              <a:t>Satan’s Taskmasters</a:t>
            </a:r>
          </a:p>
        </p:txBody>
      </p:sp>
    </p:spTree>
    <p:extLst>
      <p:ext uri="{BB962C8B-B14F-4D97-AF65-F5344CB8AC3E}">
        <p14:creationId xmlns:p14="http://schemas.microsoft.com/office/powerpoint/2010/main" val="14282706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Hebrew Idolatry. /Nisraelites Making A Sacrifice Before An Idol  Representing The Egyptian Bull-God Apis. Poster Print by Granger Collection  - Item # VARGRC0012681 - Posterazzi">
            <a:extLst>
              <a:ext uri="{FF2B5EF4-FFF2-40B4-BE49-F238E27FC236}">
                <a16:creationId xmlns:a16="http://schemas.microsoft.com/office/drawing/2014/main" id="{DAF92B12-210A-74CD-B6D7-7451294764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778" b="6480"/>
          <a:stretch>
            <a:fillRect/>
          </a:stretch>
        </p:blipFill>
        <p:spPr bwMode="auto">
          <a:xfrm>
            <a:off x="5095894" y="482600"/>
            <a:ext cx="7096106" cy="5372100"/>
          </a:xfrm>
          <a:prstGeom prst="rect">
            <a:avLst/>
          </a:prstGeom>
          <a:noFill/>
          <a:effectLst>
            <a:softEdge rad="72390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FA19B7A-02BE-1469-413E-203E12B269F5}"/>
              </a:ext>
            </a:extLst>
          </p:cNvPr>
          <p:cNvSpPr>
            <a:spLocks noGrp="1"/>
          </p:cNvSpPr>
          <p:nvPr>
            <p:ph idx="1"/>
          </p:nvPr>
        </p:nvSpPr>
        <p:spPr>
          <a:xfrm>
            <a:off x="622300" y="1503362"/>
            <a:ext cx="3517900" cy="4351338"/>
          </a:xfrm>
        </p:spPr>
        <p:txBody>
          <a:bodyPr>
            <a:normAutofit/>
          </a:bodyPr>
          <a:lstStyle/>
          <a:p>
            <a:pPr marL="0" indent="0">
              <a:buNone/>
            </a:pPr>
            <a:r>
              <a:rPr lang="en-US" dirty="0"/>
              <a:t>Pharaoh was a type of "Satan." Egypt was full of idolatry, the very stronghold of Satan, and a "hotbed' </a:t>
            </a:r>
            <a:r>
              <a:rPr lang="en-US" dirty="0" err="1"/>
              <a:t>ofevery</a:t>
            </a:r>
            <a:r>
              <a:rPr lang="en-US" dirty="0"/>
              <a:t> species of sin. Having Israel in his power Pharaoh tried to make it permanent. </a:t>
            </a:r>
          </a:p>
        </p:txBody>
      </p:sp>
    </p:spTree>
    <p:extLst>
      <p:ext uri="{BB962C8B-B14F-4D97-AF65-F5344CB8AC3E}">
        <p14:creationId xmlns:p14="http://schemas.microsoft.com/office/powerpoint/2010/main" val="4203134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5A052F-3954-C7AA-94B0-68C3885007AA}"/>
              </a:ext>
            </a:extLst>
          </p:cNvPr>
          <p:cNvSpPr>
            <a:spLocks noGrp="1"/>
          </p:cNvSpPr>
          <p:nvPr>
            <p:ph idx="1"/>
          </p:nvPr>
        </p:nvSpPr>
        <p:spPr>
          <a:xfrm>
            <a:off x="359525" y="2810552"/>
            <a:ext cx="4243589" cy="3953929"/>
          </a:xfrm>
        </p:spPr>
        <p:txBody>
          <a:bodyPr>
            <a:normAutofit/>
          </a:bodyPr>
          <a:lstStyle/>
          <a:p>
            <a:pPr marL="0" indent="0">
              <a:buNone/>
            </a:pPr>
            <a:r>
              <a:rPr lang="en-US" dirty="0"/>
              <a:t>Now Moses had responded to God's call. He has gone to Egypt and has appeared before Pharaoh and has told him the message from God, </a:t>
            </a:r>
            <a:r>
              <a:rPr lang="en-US" b="1" dirty="0"/>
              <a:t>“Let My people go</a:t>
            </a:r>
            <a:r>
              <a:rPr lang="en-US" dirty="0"/>
              <a:t>”. </a:t>
            </a:r>
          </a:p>
        </p:txBody>
      </p:sp>
      <p:pic>
        <p:nvPicPr>
          <p:cNvPr id="2052" name="Picture 4" descr="Thursday: Like God to Pharaoh | Sabbath School Net">
            <a:extLst>
              <a:ext uri="{FF2B5EF4-FFF2-40B4-BE49-F238E27FC236}">
                <a16:creationId xmlns:a16="http://schemas.microsoft.com/office/drawing/2014/main" id="{CD3850C1-44C2-5D73-C04F-B6CB5B3ECE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5702" r="7567" b="1"/>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3163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872E55-1BFD-2F4E-2BD1-121368309960}"/>
              </a:ext>
            </a:extLst>
          </p:cNvPr>
          <p:cNvSpPr>
            <a:spLocks noGrp="1"/>
          </p:cNvSpPr>
          <p:nvPr>
            <p:ph idx="1"/>
          </p:nvPr>
        </p:nvSpPr>
        <p:spPr>
          <a:xfrm>
            <a:off x="838200" y="1825625"/>
            <a:ext cx="4038600" cy="4351338"/>
          </a:xfrm>
        </p:spPr>
        <p:txBody>
          <a:bodyPr>
            <a:normAutofit/>
          </a:bodyPr>
          <a:lstStyle/>
          <a:p>
            <a:pPr marL="0" indent="0">
              <a:buNone/>
            </a:pPr>
            <a:r>
              <a:rPr lang="en-US" dirty="0"/>
              <a:t>Moses was a type of Christ. Notice that God is always "beforehand" with His salvation. Salvation is no "after-thought" of God's. God was preparing Moses in the wilderness for the work he was to do in delivering Israel. </a:t>
            </a:r>
          </a:p>
        </p:txBody>
      </p:sp>
      <p:pic>
        <p:nvPicPr>
          <p:cNvPr id="19458" name="Picture 2" descr="Prophet Moses on Mountain | Biblical Art | AI Art Generator | Easy-Peasy.AI">
            <a:extLst>
              <a:ext uri="{FF2B5EF4-FFF2-40B4-BE49-F238E27FC236}">
                <a16:creationId xmlns:a16="http://schemas.microsoft.com/office/drawing/2014/main" id="{12EBCCB6-16BC-AF03-FFDF-05C64FFBC3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4500" y="0"/>
            <a:ext cx="66675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02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73290E-3F8F-54A7-27EF-4B94CECE09EE}"/>
              </a:ext>
            </a:extLst>
          </p:cNvPr>
          <p:cNvSpPr>
            <a:spLocks noGrp="1"/>
          </p:cNvSpPr>
          <p:nvPr>
            <p:ph idx="1"/>
          </p:nvPr>
        </p:nvSpPr>
        <p:spPr>
          <a:xfrm>
            <a:off x="876300" y="647700"/>
            <a:ext cx="4787900" cy="5410200"/>
          </a:xfrm>
        </p:spPr>
        <p:txBody>
          <a:bodyPr>
            <a:normAutofit/>
          </a:bodyPr>
          <a:lstStyle/>
          <a:p>
            <a:pPr marL="0" indent="0">
              <a:lnSpc>
                <a:spcPct val="100000"/>
              </a:lnSpc>
              <a:buNone/>
            </a:pPr>
            <a:r>
              <a:rPr lang="en-US" dirty="0"/>
              <a:t>Even before Moses was born God had planned that he will deliver Israel from bondage. As the cry of the children of Israel went to God, He responded by calling Moses and telling him that this is the time to do the work that I have assigned you. </a:t>
            </a:r>
          </a:p>
        </p:txBody>
      </p:sp>
      <p:pic>
        <p:nvPicPr>
          <p:cNvPr id="20484" name="Picture 4" descr="What sin did the Israelites commit that led them to be enslaved in Egypt  for 400 years? Why did God allow them to be sold into bondage under Pharaoh  for such a">
            <a:extLst>
              <a:ext uri="{FF2B5EF4-FFF2-40B4-BE49-F238E27FC236}">
                <a16:creationId xmlns:a16="http://schemas.microsoft.com/office/drawing/2014/main" id="{A98BDA1E-A029-2897-A4F9-74B207E22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9475" y="290476"/>
            <a:ext cx="6232525" cy="5911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67725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511" name="Rectangle 2151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506" name="Picture 2" descr="God's Promise to Make a Holy Nation | Bible Studies For Life | First  Baptist Church | Richland MS">
            <a:extLst>
              <a:ext uri="{FF2B5EF4-FFF2-40B4-BE49-F238E27FC236}">
                <a16:creationId xmlns:a16="http://schemas.microsoft.com/office/drawing/2014/main" id="{AE24F373-1262-30E4-7198-35975F105E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332" r="2702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D39CAEC-730E-833A-0094-317E26DE6625}"/>
              </a:ext>
            </a:extLst>
          </p:cNvPr>
          <p:cNvSpPr>
            <a:spLocks noGrp="1"/>
          </p:cNvSpPr>
          <p:nvPr>
            <p:ph idx="1"/>
          </p:nvPr>
        </p:nvSpPr>
        <p:spPr>
          <a:xfrm>
            <a:off x="485708" y="1181100"/>
            <a:ext cx="5257800" cy="4495800"/>
          </a:xfrm>
        </p:spPr>
        <p:txBody>
          <a:bodyPr>
            <a:normAutofit/>
          </a:bodyPr>
          <a:lstStyle/>
          <a:p>
            <a:pPr marL="0" indent="0">
              <a:buNone/>
            </a:pPr>
            <a:r>
              <a:rPr lang="en-US" dirty="0"/>
              <a:t>The quickest way to get relief is "'via the Throne of God. Israel phoned to God, </a:t>
            </a:r>
          </a:p>
          <a:p>
            <a:pPr marL="0" indent="0">
              <a:buNone/>
            </a:pPr>
            <a:r>
              <a:rPr lang="en-US" dirty="0"/>
              <a:t>God phoned to Moses. </a:t>
            </a:r>
          </a:p>
          <a:p>
            <a:pPr marL="0" indent="0">
              <a:buNone/>
            </a:pPr>
            <a:r>
              <a:rPr lang="en-US" dirty="0"/>
              <a:t>God always knows where the man needed for the occasion is. In fact, owing to His foreknowledge, He has him ready.</a:t>
            </a:r>
          </a:p>
          <a:p>
            <a:pPr marL="0" indent="0">
              <a:buNone/>
            </a:pPr>
            <a:endParaRPr lang="en-US" dirty="0"/>
          </a:p>
        </p:txBody>
      </p:sp>
    </p:spTree>
    <p:extLst>
      <p:ext uri="{BB962C8B-B14F-4D97-AF65-F5344CB8AC3E}">
        <p14:creationId xmlns:p14="http://schemas.microsoft.com/office/powerpoint/2010/main" val="16271838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535" name="Rectangle 2253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2BEEE-D6BD-32CD-B295-882FB12BCBE6}"/>
              </a:ext>
            </a:extLst>
          </p:cNvPr>
          <p:cNvSpPr>
            <a:spLocks noGrp="1"/>
          </p:cNvSpPr>
          <p:nvPr>
            <p:ph type="title"/>
          </p:nvPr>
        </p:nvSpPr>
        <p:spPr>
          <a:xfrm>
            <a:off x="6513788" y="365125"/>
            <a:ext cx="4840010" cy="1807305"/>
          </a:xfrm>
        </p:spPr>
        <p:txBody>
          <a:bodyPr>
            <a:normAutofit/>
          </a:bodyPr>
          <a:lstStyle/>
          <a:p>
            <a:r>
              <a:rPr lang="en-US" b="1" dirty="0"/>
              <a:t>Conclusion</a:t>
            </a:r>
            <a:endParaRPr lang="en-US" dirty="0"/>
          </a:p>
        </p:txBody>
      </p:sp>
      <p:pic>
        <p:nvPicPr>
          <p:cNvPr id="22530" name="Picture 2" descr="Person walking on road background of earth HD wallpaper | Wallpaper Flare">
            <a:extLst>
              <a:ext uri="{FF2B5EF4-FFF2-40B4-BE49-F238E27FC236}">
                <a16:creationId xmlns:a16="http://schemas.microsoft.com/office/drawing/2014/main" id="{303D252B-50EC-7975-2588-E37F8F865F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3994" r="26471"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7FA7A71-132E-A332-24E0-B9382B419AD6}"/>
              </a:ext>
            </a:extLst>
          </p:cNvPr>
          <p:cNvSpPr>
            <a:spLocks noGrp="1"/>
          </p:cNvSpPr>
          <p:nvPr>
            <p:ph idx="1"/>
          </p:nvPr>
        </p:nvSpPr>
        <p:spPr>
          <a:xfrm>
            <a:off x="6513788" y="2333297"/>
            <a:ext cx="5475012" cy="3843666"/>
          </a:xfrm>
        </p:spPr>
        <p:txBody>
          <a:bodyPr>
            <a:normAutofit/>
          </a:bodyPr>
          <a:lstStyle/>
          <a:p>
            <a:pPr marL="0" indent="0">
              <a:lnSpc>
                <a:spcPct val="100000"/>
              </a:lnSpc>
              <a:buNone/>
            </a:pPr>
            <a:r>
              <a:rPr lang="en-US" sz="3200" dirty="0"/>
              <a:t>This world is not our home we are just passing through and we will not allow the pleasures of this world to prevent us from making it to our blessed home.</a:t>
            </a:r>
          </a:p>
        </p:txBody>
      </p:sp>
    </p:spTree>
    <p:extLst>
      <p:ext uri="{BB962C8B-B14F-4D97-AF65-F5344CB8AC3E}">
        <p14:creationId xmlns:p14="http://schemas.microsoft.com/office/powerpoint/2010/main" val="3791104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A9A1A8-0516-1641-557C-871102F6E276}"/>
              </a:ext>
            </a:extLst>
          </p:cNvPr>
          <p:cNvSpPr>
            <a:spLocks noGrp="1"/>
          </p:cNvSpPr>
          <p:nvPr>
            <p:ph idx="1"/>
          </p:nvPr>
        </p:nvSpPr>
        <p:spPr>
          <a:xfrm>
            <a:off x="698500" y="847725"/>
            <a:ext cx="4673600" cy="4351338"/>
          </a:xfrm>
        </p:spPr>
        <p:txBody>
          <a:bodyPr>
            <a:normAutofit lnSpcReduction="10000"/>
          </a:bodyPr>
          <a:lstStyle/>
          <a:p>
            <a:pPr marL="0" indent="0">
              <a:lnSpc>
                <a:spcPct val="100000"/>
              </a:lnSpc>
              <a:buNone/>
            </a:pPr>
            <a:r>
              <a:rPr lang="en-US" dirty="0"/>
              <a:t>This world will offer many compromises to deter us from leaving, but we need to bear in mind that no compromise is worth the glories that the father has prepared for us. </a:t>
            </a:r>
          </a:p>
          <a:p>
            <a:pPr marL="0" indent="0">
              <a:lnSpc>
                <a:spcPct val="100000"/>
              </a:lnSpc>
              <a:buNone/>
            </a:pPr>
            <a:r>
              <a:rPr lang="en-US" dirty="0"/>
              <a:t>Neither we nor our children will accept any of these compromises. </a:t>
            </a:r>
          </a:p>
        </p:txBody>
      </p:sp>
      <p:pic>
        <p:nvPicPr>
          <p:cNvPr id="23554" name="Picture 2" descr="Compromise, Conformity, and Courage | Free Book Library | Bible Universe">
            <a:extLst>
              <a:ext uri="{FF2B5EF4-FFF2-40B4-BE49-F238E27FC236}">
                <a16:creationId xmlns:a16="http://schemas.microsoft.com/office/drawing/2014/main" id="{AFC7FF42-61B9-4B0F-1164-AEAD6A1C13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2075" y="533401"/>
            <a:ext cx="7019925" cy="4516438"/>
          </a:xfrm>
          <a:prstGeom prst="rect">
            <a:avLst/>
          </a:prstGeom>
          <a:noFill/>
          <a:effectLst>
            <a:softEdge rad="4826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611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descr="Grandstand, handstand or bellyflop? What happens when brands take a stand">
            <a:extLst>
              <a:ext uri="{FF2B5EF4-FFF2-40B4-BE49-F238E27FC236}">
                <a16:creationId xmlns:a16="http://schemas.microsoft.com/office/drawing/2014/main" id="{615B0FC3-B4A5-0E1C-59B6-4E679565F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C2B029B-BABC-4C12-447D-EF997CD8D96B}"/>
              </a:ext>
            </a:extLst>
          </p:cNvPr>
          <p:cNvSpPr>
            <a:spLocks noGrp="1"/>
          </p:cNvSpPr>
          <p:nvPr>
            <p:ph idx="1"/>
          </p:nvPr>
        </p:nvSpPr>
        <p:spPr>
          <a:xfrm>
            <a:off x="1460500" y="530225"/>
            <a:ext cx="9956800" cy="4351338"/>
          </a:xfrm>
        </p:spPr>
        <p:txBody>
          <a:bodyPr/>
          <a:lstStyle/>
          <a:p>
            <a:pPr marL="0" indent="0">
              <a:buNone/>
            </a:pPr>
            <a:r>
              <a:rPr lang="en-US" dirty="0"/>
              <a:t>We have taken our stand with the LORD and we are not turning back. Forward ever in the LORD should be our motto.</a:t>
            </a:r>
          </a:p>
          <a:p>
            <a:pPr marL="0" indent="0">
              <a:buNone/>
            </a:pPr>
            <a:endParaRPr lang="en-US" dirty="0"/>
          </a:p>
        </p:txBody>
      </p:sp>
    </p:spTree>
    <p:extLst>
      <p:ext uri="{BB962C8B-B14F-4D97-AF65-F5344CB8AC3E}">
        <p14:creationId xmlns:p14="http://schemas.microsoft.com/office/powerpoint/2010/main" val="34180492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607" name="Rectangle 25606">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602" name="Picture 2" descr="Adventist Church on X: &quot;Join President of the global Seventh-day Adventist  World Church Ted N.C. Wilson, evangelist Mark Finley and more, this weekend  for the launch of the “Reach the World: I">
            <a:extLst>
              <a:ext uri="{FF2B5EF4-FFF2-40B4-BE49-F238E27FC236}">
                <a16:creationId xmlns:a16="http://schemas.microsoft.com/office/drawing/2014/main" id="{E27D061F-C89A-EB25-AC0D-0437789C10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4277" b="24166"/>
          <a:stretch>
            <a:fillRect/>
          </a:stretch>
        </p:blipFill>
        <p:spPr bwMode="auto">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25609"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AD6EB1-F7B6-20B5-2000-2560178CBE92}"/>
              </a:ext>
            </a:extLst>
          </p:cNvPr>
          <p:cNvSpPr>
            <a:spLocks noGrp="1"/>
          </p:cNvSpPr>
          <p:nvPr>
            <p:ph idx="1"/>
          </p:nvPr>
        </p:nvSpPr>
        <p:spPr>
          <a:xfrm>
            <a:off x="4654294" y="4777739"/>
            <a:ext cx="7537706" cy="1864361"/>
          </a:xfrm>
        </p:spPr>
        <p:txBody>
          <a:bodyPr anchor="ctr">
            <a:noAutofit/>
          </a:bodyPr>
          <a:lstStyle/>
          <a:p>
            <a:pPr marL="0" indent="0">
              <a:buNone/>
            </a:pPr>
            <a:r>
              <a:rPr lang="en-US" dirty="0"/>
              <a:t>I will go with my young ones for there is a feast for all of us. He who prepares a table before us in the presence of our enemies, has again prepared a table for all of us in His kingdom. </a:t>
            </a:r>
          </a:p>
        </p:txBody>
      </p:sp>
    </p:spTree>
    <p:extLst>
      <p:ext uri="{BB962C8B-B14F-4D97-AF65-F5344CB8AC3E}">
        <p14:creationId xmlns:p14="http://schemas.microsoft.com/office/powerpoint/2010/main" val="33693483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9BFC96-2339-E999-FC06-100053F28690}"/>
              </a:ext>
            </a:extLst>
          </p:cNvPr>
          <p:cNvSpPr>
            <a:spLocks noGrp="1"/>
          </p:cNvSpPr>
          <p:nvPr>
            <p:ph idx="1"/>
          </p:nvPr>
        </p:nvSpPr>
        <p:spPr>
          <a:xfrm>
            <a:off x="469900" y="949325"/>
            <a:ext cx="6248400" cy="4351338"/>
          </a:xfrm>
        </p:spPr>
        <p:txBody>
          <a:bodyPr/>
          <a:lstStyle/>
          <a:p>
            <a:pPr marL="0" indent="0">
              <a:buNone/>
            </a:pPr>
            <a:r>
              <a:rPr lang="en-US" dirty="0"/>
              <a:t>I cannot afford leaving any member of my nuclear family, or my church-family behind. </a:t>
            </a:r>
          </a:p>
          <a:p>
            <a:pPr marL="0" indent="0">
              <a:buNone/>
            </a:pPr>
            <a:r>
              <a:rPr lang="en-US" dirty="0"/>
              <a:t>By the grace of God, we will pray to get everybody on board. I will go with my family, because God loves them all. I will go with my family, because Jesus’ death covers everyone of them. I will go with my family, because they are the LORD’s, just as I am His</a:t>
            </a:r>
          </a:p>
        </p:txBody>
      </p:sp>
      <p:pic>
        <p:nvPicPr>
          <p:cNvPr id="26626" name="Picture 2" descr="Christian Family At Church Images – Browse 37,179 Stock Photos, Vectors,  and Video | Adobe Stock">
            <a:extLst>
              <a:ext uri="{FF2B5EF4-FFF2-40B4-BE49-F238E27FC236}">
                <a16:creationId xmlns:a16="http://schemas.microsoft.com/office/drawing/2014/main" id="{155C3EFA-F3E3-1D77-201C-14C65563A7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8950" y="1612900"/>
            <a:ext cx="5353050" cy="3429000"/>
          </a:xfrm>
          <a:prstGeom prst="rect">
            <a:avLst/>
          </a:prstGeom>
          <a:noFill/>
          <a:effectLst>
            <a:softEdge rad="4064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02911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AI generated silhouette of a family walking through the field, with an  empty cross in the background 41880650 Stock Photo at Vecteezy">
            <a:extLst>
              <a:ext uri="{FF2B5EF4-FFF2-40B4-BE49-F238E27FC236}">
                <a16:creationId xmlns:a16="http://schemas.microsoft.com/office/drawing/2014/main" id="{79BD2418-D640-40AC-12C1-EDFED9E37F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031" y="0"/>
            <a:ext cx="12438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71E4D7D-0FAF-6476-96B5-3B57BFAEA7AC}"/>
              </a:ext>
            </a:extLst>
          </p:cNvPr>
          <p:cNvSpPr>
            <a:spLocks noGrp="1"/>
          </p:cNvSpPr>
          <p:nvPr>
            <p:ph type="title"/>
          </p:nvPr>
        </p:nvSpPr>
        <p:spPr>
          <a:xfrm>
            <a:off x="-123032" y="4873625"/>
            <a:ext cx="11730832" cy="1984375"/>
          </a:xfrm>
        </p:spPr>
        <p:txBody>
          <a:bodyPr>
            <a:normAutofit/>
          </a:bodyPr>
          <a:lstStyle/>
          <a:p>
            <a:r>
              <a:rPr lang="en-US" sz="3600" b="1" dirty="0">
                <a:solidFill>
                  <a:schemeClr val="bg1"/>
                </a:solidFill>
                <a:effectLst>
                  <a:outerShdw blurRad="38100" dist="38100" dir="2700000" algn="tl">
                    <a:srgbClr val="000000">
                      <a:alpha val="43137"/>
                    </a:srgbClr>
                  </a:outerShdw>
                </a:effectLst>
              </a:rPr>
              <a:t>I</a:t>
            </a:r>
            <a:r>
              <a:rPr lang="en-US" sz="3600" dirty="0">
                <a:solidFill>
                  <a:schemeClr val="bg1"/>
                </a:solidFill>
                <a:effectLst>
                  <a:outerShdw blurRad="38100" dist="38100" dir="2700000" algn="tl">
                    <a:srgbClr val="000000">
                      <a:alpha val="43137"/>
                    </a:srgbClr>
                  </a:outerShdw>
                </a:effectLst>
              </a:rPr>
              <a:t> </a:t>
            </a:r>
            <a:r>
              <a:rPr lang="en-US" sz="3600" b="1" dirty="0">
                <a:solidFill>
                  <a:schemeClr val="bg1"/>
                </a:solidFill>
                <a:effectLst>
                  <a:outerShdw blurRad="38100" dist="38100" dir="2700000" algn="tl">
                    <a:srgbClr val="000000">
                      <a:alpha val="43137"/>
                    </a:srgbClr>
                  </a:outerShdw>
                </a:effectLst>
              </a:rPr>
              <a:t>WILL GO WITH MY FAMILY BY GOD’S GRACE</a:t>
            </a:r>
            <a:br>
              <a:rPr lang="en-US" sz="3600" dirty="0">
                <a:solidFill>
                  <a:schemeClr val="bg1"/>
                </a:solidFill>
                <a:effectLst>
                  <a:outerShdw blurRad="38100" dist="38100" dir="2700000" algn="tl">
                    <a:srgbClr val="000000">
                      <a:alpha val="43137"/>
                    </a:srgbClr>
                  </a:outerShdw>
                </a:effectLst>
              </a:rPr>
            </a:br>
            <a:endParaRPr lang="en-US" sz="36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14777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6" name="Picture 4" descr="The Plagues of Egypt">
            <a:extLst>
              <a:ext uri="{FF2B5EF4-FFF2-40B4-BE49-F238E27FC236}">
                <a16:creationId xmlns:a16="http://schemas.microsoft.com/office/drawing/2014/main" id="{3147C013-808D-FC79-76D5-91709948B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999" r="8735" b="-1"/>
          <a:stretch>
            <a:fillRect/>
          </a:stretch>
        </p:blipFill>
        <p:spPr bwMode="auto">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419C75F-1761-FADC-AFA6-18EAE20BE7B7}"/>
              </a:ext>
            </a:extLst>
          </p:cNvPr>
          <p:cNvSpPr>
            <a:spLocks noGrp="1"/>
          </p:cNvSpPr>
          <p:nvPr>
            <p:ph idx="1"/>
          </p:nvPr>
        </p:nvSpPr>
        <p:spPr>
          <a:xfrm>
            <a:off x="7175007" y="1666568"/>
            <a:ext cx="4743716" cy="2890684"/>
          </a:xfrm>
        </p:spPr>
        <p:txBody>
          <a:bodyPr>
            <a:normAutofit lnSpcReduction="10000"/>
          </a:bodyPr>
          <a:lstStyle/>
          <a:p>
            <a:pPr marL="0" indent="0">
              <a:buNone/>
            </a:pPr>
            <a:r>
              <a:rPr lang="en-US" sz="3200" dirty="0"/>
              <a:t>When Pharaoh refused to let the children of Israel go, then God took a hand, and proceeded to bring judgments, in the form of plagues, upon Egypt.</a:t>
            </a:r>
          </a:p>
        </p:txBody>
      </p:sp>
    </p:spTree>
    <p:extLst>
      <p:ext uri="{BB962C8B-B14F-4D97-AF65-F5344CB8AC3E}">
        <p14:creationId xmlns:p14="http://schemas.microsoft.com/office/powerpoint/2010/main" val="2460686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C5249A-7D91-6A61-A4D9-2FE61C08D29D}"/>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b="1">
                <a:solidFill>
                  <a:schemeClr val="tx1">
                    <a:lumMod val="85000"/>
                    <a:lumOff val="15000"/>
                  </a:schemeClr>
                </a:solidFill>
              </a:rPr>
              <a:t>LET MY PEOPLE GO</a:t>
            </a:r>
            <a:endParaRPr lang="en-US" sz="3600">
              <a:solidFill>
                <a:schemeClr val="tx1">
                  <a:lumMod val="85000"/>
                  <a:lumOff val="15000"/>
                </a:schemeClr>
              </a:solidFill>
            </a:endParaRPr>
          </a:p>
        </p:txBody>
      </p:sp>
      <p:pic>
        <p:nvPicPr>
          <p:cNvPr id="4098" name="Picture 2" descr="The First Three Plagues of Egypt | Children's Bible Lessons">
            <a:extLst>
              <a:ext uri="{FF2B5EF4-FFF2-40B4-BE49-F238E27FC236}">
                <a16:creationId xmlns:a16="http://schemas.microsoft.com/office/drawing/2014/main" id="{E73A3022-0B29-FAAD-71EC-A58E1168A5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436"/>
          <a:stretch>
            <a:fillRect/>
          </a:stretch>
        </p:blipFill>
        <p:spPr bwMode="auto">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8340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2" descr="Moses and Aaron Before Pharaoh - GoodSalt">
            <a:extLst>
              <a:ext uri="{FF2B5EF4-FFF2-40B4-BE49-F238E27FC236}">
                <a16:creationId xmlns:a16="http://schemas.microsoft.com/office/drawing/2014/main" id="{9E78E3F1-3847-C283-4A0B-40D256B00C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6944" r="-1" b="1078"/>
          <a:stretch>
            <a:fillRect/>
          </a:stretch>
        </p:blipFill>
        <p:spPr bwMode="auto">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EFECEAA-DFA4-2309-E9CC-4B926C3D881D}"/>
              </a:ext>
            </a:extLst>
          </p:cNvPr>
          <p:cNvSpPr>
            <a:spLocks noGrp="1"/>
          </p:cNvSpPr>
          <p:nvPr>
            <p:ph idx="1"/>
          </p:nvPr>
        </p:nvSpPr>
        <p:spPr>
          <a:xfrm>
            <a:off x="7164510" y="1445342"/>
            <a:ext cx="4764710" cy="4495114"/>
          </a:xfrm>
        </p:spPr>
        <p:txBody>
          <a:bodyPr>
            <a:normAutofit/>
          </a:bodyPr>
          <a:lstStyle/>
          <a:p>
            <a:pPr marL="0" indent="0">
              <a:lnSpc>
                <a:spcPct val="100000"/>
              </a:lnSpc>
              <a:buNone/>
            </a:pPr>
            <a:r>
              <a:rPr lang="en-US" sz="3200" dirty="0"/>
              <a:t>When Moses and Aaron appeared before Pharaoh they said, “Thus saith the Lord God of Israel, ‘Let my people go, that they may hold a feast unto me in the wilderness.’”</a:t>
            </a:r>
          </a:p>
        </p:txBody>
      </p:sp>
    </p:spTree>
    <p:extLst>
      <p:ext uri="{BB962C8B-B14F-4D97-AF65-F5344CB8AC3E}">
        <p14:creationId xmlns:p14="http://schemas.microsoft.com/office/powerpoint/2010/main" val="38622254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95B24-8107-3710-8437-10CF46D2452A}"/>
              </a:ext>
            </a:extLst>
          </p:cNvPr>
          <p:cNvSpPr>
            <a:spLocks noGrp="1"/>
          </p:cNvSpPr>
          <p:nvPr>
            <p:ph idx="1"/>
          </p:nvPr>
        </p:nvSpPr>
        <p:spPr>
          <a:xfrm>
            <a:off x="631721" y="650233"/>
            <a:ext cx="4220497" cy="5927548"/>
          </a:xfrm>
        </p:spPr>
        <p:txBody>
          <a:bodyPr>
            <a:normAutofit/>
          </a:bodyPr>
          <a:lstStyle/>
          <a:p>
            <a:pPr marL="0" indent="0">
              <a:lnSpc>
                <a:spcPct val="100000"/>
              </a:lnSpc>
              <a:buNone/>
            </a:pPr>
            <a:r>
              <a:rPr lang="en-US" dirty="0"/>
              <a:t>Pharaoh retorted, “Who is the Lord that I should obey His voice to let Israel go? I know not the Lord, neither will I let Israel go.” (</a:t>
            </a:r>
            <a:r>
              <a:rPr lang="en-US" dirty="0" err="1"/>
              <a:t>Exod</a:t>
            </a:r>
            <a:r>
              <a:rPr lang="en-US" dirty="0"/>
              <a:t> 5:1-2). </a:t>
            </a:r>
          </a:p>
          <a:p>
            <a:pPr marL="0" indent="0">
              <a:lnSpc>
                <a:spcPct val="100000"/>
              </a:lnSpc>
              <a:buNone/>
            </a:pPr>
            <a:r>
              <a:rPr lang="en-US" dirty="0"/>
              <a:t>Then Moses and Aaron demanded that Pharaoh let Israel go a three days’ journey into the wilderness.</a:t>
            </a:r>
          </a:p>
        </p:txBody>
      </p:sp>
      <p:pic>
        <p:nvPicPr>
          <p:cNvPr id="6146" name="Picture 2" descr="FreeBibleimages :: Moses goes to Pharaoh :: Moses and Aaron go to the  leader of Egypt (Exodus 4:29 - 7:16)">
            <a:extLst>
              <a:ext uri="{FF2B5EF4-FFF2-40B4-BE49-F238E27FC236}">
                <a16:creationId xmlns:a16="http://schemas.microsoft.com/office/drawing/2014/main" id="{86D54038-599F-FB91-B536-4C4B8FEF95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4116" y="0"/>
            <a:ext cx="7157884"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8717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24 billion tons of fertile land lost every year, warns UN chief on World  Day to Combat Desertification | UN News">
            <a:extLst>
              <a:ext uri="{FF2B5EF4-FFF2-40B4-BE49-F238E27FC236}">
                <a16:creationId xmlns:a16="http://schemas.microsoft.com/office/drawing/2014/main" id="{73B5BCE9-7E28-D416-5EDC-01760B0C8D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046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49B39D4-384A-F802-00AD-27C6385E10FF}"/>
              </a:ext>
            </a:extLst>
          </p:cNvPr>
          <p:cNvSpPr>
            <a:spLocks noGrp="1"/>
          </p:cNvSpPr>
          <p:nvPr>
            <p:ph type="title"/>
          </p:nvPr>
        </p:nvSpPr>
        <p:spPr>
          <a:xfrm>
            <a:off x="838200" y="365125"/>
            <a:ext cx="5904244" cy="1325563"/>
          </a:xfrm>
        </p:spPr>
        <p:txBody>
          <a:bodyPr>
            <a:normAutofit/>
          </a:bodyPr>
          <a:lstStyle/>
          <a:p>
            <a:r>
              <a:rPr lang="en-US" sz="3600" b="1" dirty="0"/>
              <a:t>SACRIFICE IN THE LAND</a:t>
            </a:r>
          </a:p>
        </p:txBody>
      </p:sp>
    </p:spTree>
    <p:extLst>
      <p:ext uri="{BB962C8B-B14F-4D97-AF65-F5344CB8AC3E}">
        <p14:creationId xmlns:p14="http://schemas.microsoft.com/office/powerpoint/2010/main" val="30526662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5ACA22-811D-0BC0-E44A-A580684D1335}"/>
              </a:ext>
            </a:extLst>
          </p:cNvPr>
          <p:cNvSpPr>
            <a:spLocks noGrp="1"/>
          </p:cNvSpPr>
          <p:nvPr>
            <p:ph idx="1"/>
          </p:nvPr>
        </p:nvSpPr>
        <p:spPr>
          <a:xfrm>
            <a:off x="479542" y="1570990"/>
            <a:ext cx="6698064" cy="4351338"/>
          </a:xfrm>
        </p:spPr>
        <p:txBody>
          <a:bodyPr/>
          <a:lstStyle/>
          <a:p>
            <a:r>
              <a:rPr lang="en-US" dirty="0"/>
              <a:t>Pharaoh would not object to an occasional sacrifice “in the land” if that would make the children of Israel satisfied to remain in Egypt where he could retain his power over them. </a:t>
            </a:r>
          </a:p>
          <a:p>
            <a:r>
              <a:rPr lang="en-US" dirty="0"/>
              <a:t>So Satan does not object to an occasional “spasm” of religious endeavor as long as we still remain in the world. </a:t>
            </a:r>
          </a:p>
          <a:p>
            <a:r>
              <a:rPr lang="en-US" dirty="0"/>
              <a:t>(</a:t>
            </a:r>
            <a:r>
              <a:rPr lang="en-US" dirty="0" err="1"/>
              <a:t>Exod</a:t>
            </a:r>
            <a:r>
              <a:rPr lang="en-US" dirty="0"/>
              <a:t> 8:26). </a:t>
            </a:r>
          </a:p>
        </p:txBody>
      </p:sp>
      <p:pic>
        <p:nvPicPr>
          <p:cNvPr id="8194" name="Picture 2" descr="Veiled Woman Speaks to Pharaoh in Grand Palace | AI Art Generator |  Easy-Peasy.AI">
            <a:extLst>
              <a:ext uri="{FF2B5EF4-FFF2-40B4-BE49-F238E27FC236}">
                <a16:creationId xmlns:a16="http://schemas.microsoft.com/office/drawing/2014/main" id="{E49F4BFE-CFA9-7CEA-EE8F-D637859939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828"/>
          <a:stretch>
            <a:fillRect/>
          </a:stretch>
        </p:blipFill>
        <p:spPr bwMode="auto">
          <a:xfrm>
            <a:off x="7585364" y="0"/>
            <a:ext cx="4606636"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56268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18" name="Picture 2" descr="Apis - World History Encyclopedia">
            <a:extLst>
              <a:ext uri="{FF2B5EF4-FFF2-40B4-BE49-F238E27FC236}">
                <a16:creationId xmlns:a16="http://schemas.microsoft.com/office/drawing/2014/main" id="{B9E22AAD-02E5-5C3F-3EAF-FDDDCD6024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1" b="2447"/>
          <a:stretch>
            <a:fillRect/>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A69ABE0-0062-FA8F-9553-EF22817F3D33}"/>
              </a:ext>
            </a:extLst>
          </p:cNvPr>
          <p:cNvSpPr>
            <a:spLocks noGrp="1"/>
          </p:cNvSpPr>
          <p:nvPr>
            <p:ph idx="1"/>
          </p:nvPr>
        </p:nvSpPr>
        <p:spPr>
          <a:xfrm>
            <a:off x="5297762" y="2706624"/>
            <a:ext cx="6691038" cy="4151376"/>
          </a:xfrm>
        </p:spPr>
        <p:txBody>
          <a:bodyPr>
            <a:normAutofit/>
          </a:bodyPr>
          <a:lstStyle/>
          <a:p>
            <a:pPr marL="0" indent="0">
              <a:lnSpc>
                <a:spcPct val="100000"/>
              </a:lnSpc>
              <a:buNone/>
            </a:pPr>
            <a:r>
              <a:rPr lang="en-US" dirty="0"/>
              <a:t>The sacred bull Apis, was one of the gods of Egypt, and if the children of Israel offered sacrifices of “bullocks” to Jehovah “in the land,” that would be an “abomination” to the Egyptians, and they would stone them for sacrificing the gods of Egypt.</a:t>
            </a:r>
          </a:p>
          <a:p>
            <a:pPr>
              <a:lnSpc>
                <a:spcPct val="100000"/>
              </a:lnSpc>
            </a:pPr>
            <a:endParaRPr lang="en-US" dirty="0"/>
          </a:p>
        </p:txBody>
      </p:sp>
    </p:spTree>
    <p:extLst>
      <p:ext uri="{BB962C8B-B14F-4D97-AF65-F5344CB8AC3E}">
        <p14:creationId xmlns:p14="http://schemas.microsoft.com/office/powerpoint/2010/main" val="35516217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415</TotalTime>
  <Words>1592</Words>
  <Application>Microsoft Office PowerPoint</Application>
  <PresentationFormat>Widescreen</PresentationFormat>
  <Paragraphs>58</Paragraphs>
  <Slides>28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Aptos</vt:lpstr>
      <vt:lpstr>Arial</vt:lpstr>
      <vt:lpstr>Times New Roman</vt:lpstr>
      <vt:lpstr>Office Theme</vt:lpstr>
      <vt:lpstr>I WILL GO WITH MY FAMILY  </vt:lpstr>
      <vt:lpstr>PowerPoint Presentation</vt:lpstr>
      <vt:lpstr>PowerPoint Presentation</vt:lpstr>
      <vt:lpstr>LET MY PEOPLE GO</vt:lpstr>
      <vt:lpstr>PowerPoint Presentation</vt:lpstr>
      <vt:lpstr>PowerPoint Presentation</vt:lpstr>
      <vt:lpstr>SACRIFICE IN THE LAND</vt:lpstr>
      <vt:lpstr>PowerPoint Presentation</vt:lpstr>
      <vt:lpstr>PowerPoint Presentation</vt:lpstr>
      <vt:lpstr>PowerPoint Presentation</vt:lpstr>
      <vt:lpstr>PowerPoint Presentation</vt:lpstr>
      <vt:lpstr>PowerPoint Presentation</vt:lpstr>
      <vt:lpstr>PowerPoint Presentation</vt:lpstr>
      <vt:lpstr>WE WILL GO WITH OUR FAMILIES</vt:lpstr>
      <vt:lpstr>PowerPoint Presentation</vt:lpstr>
      <vt:lpstr>PowerPoint Presentation</vt:lpstr>
      <vt:lpstr>PowerPoint Presentation</vt:lpstr>
      <vt:lpstr>Satan’s Taskmasters</vt:lpstr>
      <vt:lpstr>PowerPoint Presentation</vt:lpstr>
      <vt:lpstr>PowerPoint Presentation</vt:lpstr>
      <vt:lpstr>PowerPoint Presentation</vt:lpstr>
      <vt:lpstr>PowerPoint Presentation</vt:lpstr>
      <vt:lpstr>Conclusion</vt:lpstr>
      <vt:lpstr>PowerPoint Presentation</vt:lpstr>
      <vt:lpstr>PowerPoint Presentation</vt:lpstr>
      <vt:lpstr>PowerPoint Presentation</vt:lpstr>
      <vt:lpstr>PowerPoint Presentation</vt:lpstr>
      <vt:lpstr>I WILL GO WITH MY FAMILY BY GOD’S GRACE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1</cp:revision>
  <dcterms:created xsi:type="dcterms:W3CDTF">2025-07-28T11:24:57Z</dcterms:created>
  <dcterms:modified xsi:type="dcterms:W3CDTF">2025-07-28T18:20:25Z</dcterms:modified>
</cp:coreProperties>
</file>

<file path=docProps/thumbnail.jpeg>
</file>